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312" r:id="rId24"/>
    <p:sldId id="270" r:id="rId25"/>
    <p:sldId id="272" r:id="rId26"/>
    <p:sldId id="302" r:id="rId27"/>
    <p:sldId id="303" r:id="rId28"/>
    <p:sldId id="273" r:id="rId29"/>
    <p:sldId id="305" r:id="rId30"/>
    <p:sldId id="274" r:id="rId31"/>
    <p:sldId id="275" r:id="rId32"/>
    <p:sldId id="276" r:id="rId33"/>
    <p:sldId id="277" r:id="rId34"/>
    <p:sldId id="278" r:id="rId35"/>
    <p:sldId id="279" r:id="rId36"/>
    <p:sldId id="306" r:id="rId37"/>
    <p:sldId id="307" r:id="rId38"/>
    <p:sldId id="280" r:id="rId39"/>
    <p:sldId id="281" r:id="rId40"/>
    <p:sldId id="282" r:id="rId41"/>
    <p:sldId id="283" r:id="rId42"/>
    <p:sldId id="284" r:id="rId43"/>
    <p:sldId id="308" r:id="rId44"/>
    <p:sldId id="309" r:id="rId45"/>
    <p:sldId id="285" r:id="rId46"/>
    <p:sldId id="286" r:id="rId47"/>
    <p:sldId id="310" r:id="rId48"/>
    <p:sldId id="311" r:id="rId49"/>
    <p:sldId id="287" r:id="rId50"/>
    <p:sldId id="288" r:id="rId51"/>
  </p:sldIdLst>
  <p:sldSz cx="18288000" cy="10287000"/>
  <p:notesSz cx="6858000" cy="9144000"/>
  <p:embeddedFontLst>
    <p:embeddedFont>
      <p:font typeface="Montserrat Bold" panose="020B0604020202020204" charset="0"/>
      <p:regular r:id="rId52"/>
    </p:embeddedFont>
    <p:embeddedFont>
      <p:font typeface="Public Sans" panose="020B0604020202020204" charset="0"/>
      <p:regular r:id="rId53"/>
    </p:embeddedFont>
    <p:embeddedFont>
      <p:font typeface="Public Sans Bold" panose="020B0604020202020204" charset="0"/>
      <p:regular r:id="rId54"/>
    </p:embeddedFont>
    <p:embeddedFont>
      <p:font typeface="Public Sans Bold Italics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3.sv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4" Type="http://schemas.openxmlformats.org/officeDocument/2006/relationships/image" Target="../media/image3.sv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2.png"/><Relationship Id="rId2" Type="http://schemas.openxmlformats.org/officeDocument/2006/relationships/image" Target="../media/image16.jpe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0.png"/><Relationship Id="rId10" Type="http://schemas.openxmlformats.org/officeDocument/2006/relationships/image" Target="../media/image25.svg"/><Relationship Id="rId19" Type="http://schemas.openxmlformats.org/officeDocument/2006/relationships/image" Target="../media/image8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91.png"/><Relationship Id="rId2" Type="http://schemas.openxmlformats.org/officeDocument/2006/relationships/image" Target="../media/image16.jpe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12" Type="http://schemas.openxmlformats.org/officeDocument/2006/relationships/image" Target="../media/image96.svg"/><Relationship Id="rId2" Type="http://schemas.openxmlformats.org/officeDocument/2006/relationships/image" Target="../media/image1.jpeg"/><Relationship Id="rId16" Type="http://schemas.openxmlformats.org/officeDocument/2006/relationships/image" Target="../media/image10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5.png"/><Relationship Id="rId5" Type="http://schemas.openxmlformats.org/officeDocument/2006/relationships/image" Target="../media/image56.svg"/><Relationship Id="rId15" Type="http://schemas.openxmlformats.org/officeDocument/2006/relationships/image" Target="../media/image99.png"/><Relationship Id="rId10" Type="http://schemas.openxmlformats.org/officeDocument/2006/relationships/image" Target="../media/image94.svg"/><Relationship Id="rId4" Type="http://schemas.openxmlformats.org/officeDocument/2006/relationships/image" Target="../media/image55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8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12.png"/><Relationship Id="rId2" Type="http://schemas.openxmlformats.org/officeDocument/2006/relationships/image" Target="../media/image16.jpe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0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8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0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7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37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45.svg"/><Relationship Id="rId4" Type="http://schemas.openxmlformats.org/officeDocument/2006/relationships/image" Target="../media/image140.svg"/><Relationship Id="rId9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250" y="3817249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189" y="380430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4351" y="4012549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0926" y="7162827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01262" y="7267577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18243" y="3604012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11774758" y="5472172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12979261" y="5642261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792805" y="7255985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C38E31F0-D92D-1B98-A71A-9E744A6D1A96}"/>
              </a:ext>
            </a:extLst>
          </p:cNvPr>
          <p:cNvSpPr txBox="1"/>
          <p:nvPr/>
        </p:nvSpPr>
        <p:spPr>
          <a:xfrm>
            <a:off x="13207667" y="7454882"/>
            <a:ext cx="4756372" cy="582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964D0-E84A-18CB-63A0-E06353E8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5171A3-0A8F-F446-230D-C59AC2C7CE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B6B954D-0667-F4D8-1EED-A47E5C72D8A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D8B2A4-ED8C-53CF-5273-205B1199B57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0316FAB-B00A-2802-AF2E-0CD0E34F943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681C318-BE3D-DD46-B4E6-2DA380B303F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39FA4C-B56D-E137-740E-A306342EB4E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136FDFE-A612-06F2-E4B7-E7B29F63CE70}"/>
              </a:ext>
            </a:extLst>
          </p:cNvPr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4CDFF4DF-D03D-7AED-38A1-C2DC2316AE94}"/>
              </a:ext>
            </a:extLst>
          </p:cNvPr>
          <p:cNvSpPr txBox="1"/>
          <p:nvPr/>
        </p:nvSpPr>
        <p:spPr>
          <a:xfrm>
            <a:off x="838200" y="154078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Consider loss function: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2003EF9-8FA0-A3DA-415B-B42F8FB383BE}"/>
              </a:ext>
            </a:extLst>
          </p:cNvPr>
          <p:cNvSpPr/>
          <p:nvPr/>
        </p:nvSpPr>
        <p:spPr>
          <a:xfrm>
            <a:off x="5715000" y="1445239"/>
            <a:ext cx="5715000" cy="98660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174" t="-73977" r="-68545" b="-867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C379256-49B0-42ED-EA32-06D28DD17666}"/>
              </a:ext>
            </a:extLst>
          </p:cNvPr>
          <p:cNvSpPr txBox="1"/>
          <p:nvPr/>
        </p:nvSpPr>
        <p:spPr>
          <a:xfrm>
            <a:off x="852482" y="267836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The minimizer satisfies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B6B0C7D-2A7F-A1EE-AC2E-A1D9B7554817}"/>
              </a:ext>
            </a:extLst>
          </p:cNvPr>
          <p:cNvSpPr/>
          <p:nvPr/>
        </p:nvSpPr>
        <p:spPr>
          <a:xfrm>
            <a:off x="5368915" y="2718270"/>
            <a:ext cx="2590800" cy="636028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5365" t="-324709" r="-513085" b="-138309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0309E1-2D2C-5B3C-616E-FD9DBB3E13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379" b="13270"/>
          <a:stretch/>
        </p:blipFill>
        <p:spPr>
          <a:xfrm>
            <a:off x="8185049" y="2595787"/>
            <a:ext cx="6656565" cy="777052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445FCA29-0447-CC3A-BB01-FA390239209A}"/>
              </a:ext>
            </a:extLst>
          </p:cNvPr>
          <p:cNvSpPr txBox="1"/>
          <p:nvPr/>
        </p:nvSpPr>
        <p:spPr>
          <a:xfrm>
            <a:off x="838200" y="358959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Define the deviation variable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57DB22-732C-9A27-DF44-7CF09AF6A766}"/>
              </a:ext>
            </a:extLst>
          </p:cNvPr>
          <p:cNvSpPr/>
          <p:nvPr/>
        </p:nvSpPr>
        <p:spPr>
          <a:xfrm>
            <a:off x="6975142" y="3685767"/>
            <a:ext cx="5665965" cy="550810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196" t="-653283" r="-60628" b="-10361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35AF5B56-2E6F-6F4F-CFD5-048E6A9B8A7F}"/>
              </a:ext>
            </a:extLst>
          </p:cNvPr>
          <p:cNvSpPr txBox="1"/>
          <p:nvPr/>
        </p:nvSpPr>
        <p:spPr>
          <a:xfrm>
            <a:off x="852482" y="447894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Substituting                         into the quadratic loss function,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6125C31-88C1-ECB6-9064-BEE84650988F}"/>
              </a:ext>
            </a:extLst>
          </p:cNvPr>
          <p:cNvSpPr/>
          <p:nvPr/>
        </p:nvSpPr>
        <p:spPr>
          <a:xfrm>
            <a:off x="3273428" y="4596125"/>
            <a:ext cx="2133600" cy="530761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594" t="-682219" r="-171715" b="-107483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77176-C294-5B44-6CD3-61279ECF9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468" y="5299761"/>
            <a:ext cx="9237064" cy="1008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F0859E-C7D8-B0ED-77DA-180BFD33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331" y="6539893"/>
            <a:ext cx="12167680" cy="3316944"/>
          </a:xfrm>
          <a:prstGeom prst="rect">
            <a:avLst/>
          </a:prstGeom>
        </p:spPr>
      </p:pic>
      <p:sp>
        <p:nvSpPr>
          <p:cNvPr id="25" name="TextBox 34">
            <a:extLst>
              <a:ext uri="{FF2B5EF4-FFF2-40B4-BE49-F238E27FC236}">
                <a16:creationId xmlns:a16="http://schemas.microsoft.com/office/drawing/2014/main" id="{85B372AA-8D80-28EE-211F-F19279418A19}"/>
              </a:ext>
            </a:extLst>
          </p:cNvPr>
          <p:cNvSpPr txBox="1"/>
          <p:nvPr/>
        </p:nvSpPr>
        <p:spPr>
          <a:xfrm>
            <a:off x="852482" y="6608747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Expand: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72988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2F026-BD92-4C0E-EE1A-9082A3F46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285" y="1848603"/>
            <a:ext cx="10555920" cy="153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B31821-B9DD-90EB-2DDF-E1EF300A1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839" y="1906506"/>
            <a:ext cx="1914405" cy="709039"/>
          </a:xfrm>
          <a:prstGeom prst="rect">
            <a:avLst/>
          </a:prstGeom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39E3FFF2-CBBB-0F4F-A211-B1564B95EC25}"/>
              </a:ext>
            </a:extLst>
          </p:cNvPr>
          <p:cNvSpPr txBox="1"/>
          <p:nvPr/>
        </p:nvSpPr>
        <p:spPr>
          <a:xfrm>
            <a:off x="838200" y="319869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By the linear term,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F7533A-5D49-B517-7259-BE89E9AFF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143" y="3829058"/>
            <a:ext cx="7791713" cy="860435"/>
          </a:xfrm>
          <a:prstGeom prst="rect">
            <a:avLst/>
          </a:prstGeom>
        </p:spPr>
      </p:pic>
      <p:sp>
        <p:nvSpPr>
          <p:cNvPr id="33" name="TextBox 34">
            <a:extLst>
              <a:ext uri="{FF2B5EF4-FFF2-40B4-BE49-F238E27FC236}">
                <a16:creationId xmlns:a16="http://schemas.microsoft.com/office/drawing/2014/main" id="{0B5348BB-26B2-5F55-21C7-2BA522154757}"/>
              </a:ext>
            </a:extLst>
          </p:cNvPr>
          <p:cNvSpPr txBox="1"/>
          <p:nvPr/>
        </p:nvSpPr>
        <p:spPr>
          <a:xfrm>
            <a:off x="838200" y="499625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Transpose property of a matrix product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D06951-246F-A662-8CEC-BA7E896881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5036901"/>
            <a:ext cx="4513632" cy="5803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D9870A-DF69-A901-0C20-B416C168C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1923" y="5807065"/>
            <a:ext cx="7791713" cy="8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07D84D-0916-AFE8-BE0A-90D3807CE3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1129" r="13537" b="-1"/>
          <a:stretch/>
        </p:blipFill>
        <p:spPr>
          <a:xfrm>
            <a:off x="10308186" y="5804728"/>
            <a:ext cx="2262138" cy="8627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6560051-A455-79A3-8619-AF452F60F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642" y="5811373"/>
            <a:ext cx="2953563" cy="80551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0B2143-F44D-B98C-1FDF-A4CD5215F1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3607" y="7543424"/>
            <a:ext cx="6460786" cy="1234888"/>
          </a:xfrm>
          <a:prstGeom prst="rect">
            <a:avLst/>
          </a:prstGeom>
        </p:spPr>
      </p:pic>
      <p:sp>
        <p:nvSpPr>
          <p:cNvPr id="51" name="TextBox 34">
            <a:extLst>
              <a:ext uri="{FF2B5EF4-FFF2-40B4-BE49-F238E27FC236}">
                <a16:creationId xmlns:a16="http://schemas.microsoft.com/office/drawing/2014/main" id="{51C37C59-634A-49AF-2065-1B4B8B2C54D4}"/>
              </a:ext>
            </a:extLst>
          </p:cNvPr>
          <p:cNvSpPr txBox="1"/>
          <p:nvPr/>
        </p:nvSpPr>
        <p:spPr>
          <a:xfrm>
            <a:off x="838200" y="6793806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Local quadratic expansion around the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minimum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vi-VN" dirty="0"/>
              <a:t>S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22565" y="6675293"/>
            <a:ext cx="12708646" cy="1988376"/>
            <a:chOff x="-85960" y="491649"/>
            <a:chExt cx="16944862" cy="2651167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85960" y="491649"/>
              <a:ext cx="12447268" cy="863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</a:t>
            </a:r>
            <a:r>
              <a:rPr lang="en-US" sz="32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180921" y="9040877"/>
            <a:ext cx="10499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b="1" dirty="0">
                <a:latin typeface="Public Sans Bold" panose="020B0604020202020204" charset="0"/>
              </a:rPr>
              <a:t>Q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886E2C-43A9-9558-A8A9-8EFBD6EAD7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97105" y="7519434"/>
            <a:ext cx="1677602" cy="11184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9" y="185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11405" y="523678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12E8871-C4B9-32B1-C86A-4F421811663B}"/>
              </a:ext>
            </a:extLst>
          </p:cNvPr>
          <p:cNvSpPr txBox="1"/>
          <p:nvPr/>
        </p:nvSpPr>
        <p:spPr>
          <a:xfrm>
            <a:off x="1076526" y="52555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600" y="2793796"/>
            <a:ext cx="10439400" cy="5608489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1F1CBBA-8F8A-3793-F5D1-398409E6D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3180751"/>
            <a:ext cx="8132358" cy="45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1692</Words>
  <Application>Microsoft Office PowerPoint</Application>
  <PresentationFormat>Custom</PresentationFormat>
  <Paragraphs>250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Public Sans</vt:lpstr>
      <vt:lpstr>MathJax_Main-bold</vt:lpstr>
      <vt:lpstr>Public Sans Bold Italics</vt:lpstr>
      <vt:lpstr>Public Sans Bold</vt:lpstr>
      <vt:lpstr>MathJax_Math-italic</vt:lpstr>
      <vt:lpstr>Wingdings</vt:lpstr>
      <vt:lpstr>MathJax_Main</vt:lpstr>
      <vt:lpstr>Calibri</vt:lpstr>
      <vt:lpstr>Google Sans Text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Thu Le</cp:lastModifiedBy>
  <cp:revision>15</cp:revision>
  <dcterms:created xsi:type="dcterms:W3CDTF">2006-08-16T00:00:00Z</dcterms:created>
  <dcterms:modified xsi:type="dcterms:W3CDTF">2025-12-13T04:43:30Z</dcterms:modified>
  <dc:identifier>DAG6zN8aW2o</dc:identifier>
</cp:coreProperties>
</file>